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5/11/2018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5/11/2018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3551" y="1733346"/>
            <a:ext cx="6815669" cy="1485844"/>
          </a:xfrm>
        </p:spPr>
        <p:txBody>
          <a:bodyPr/>
          <a:lstStyle/>
          <a:p>
            <a:r>
              <a:rPr lang="en-US" dirty="0" smtClean="0">
                <a:solidFill>
                  <a:srgbClr val="002060"/>
                </a:solidFill>
              </a:rPr>
              <a:t>ATLANTIC UNION COLLEGE</a:t>
            </a:r>
            <a:endParaRPr lang="en-US" dirty="0">
              <a:solidFill>
                <a:srgbClr val="002060"/>
              </a:solidFill>
            </a:endParaRPr>
          </a:p>
        </p:txBody>
      </p:sp>
      <p:sp>
        <p:nvSpPr>
          <p:cNvPr id="3" name="Subtitle 2"/>
          <p:cNvSpPr>
            <a:spLocks noGrp="1"/>
          </p:cNvSpPr>
          <p:nvPr>
            <p:ph type="subTitle" idx="1"/>
          </p:nvPr>
        </p:nvSpPr>
        <p:spPr>
          <a:xfrm>
            <a:off x="2304789" y="3043825"/>
            <a:ext cx="7553195" cy="2317315"/>
          </a:xfrm>
        </p:spPr>
        <p:txBody>
          <a:bodyPr>
            <a:normAutofit/>
          </a:bodyPr>
          <a:lstStyle/>
          <a:p>
            <a:r>
              <a:rPr lang="en-US" sz="2800" b="1" dirty="0" smtClean="0">
                <a:solidFill>
                  <a:srgbClr val="C00000"/>
                </a:solidFill>
              </a:rPr>
              <a:t>A CASE STUDY </a:t>
            </a:r>
          </a:p>
          <a:p>
            <a:r>
              <a:rPr lang="en-US" dirty="0" smtClean="0"/>
              <a:t>Professor:  Dr. S. Pilgrim</a:t>
            </a:r>
          </a:p>
          <a:p>
            <a:r>
              <a:rPr lang="en-US" dirty="0" smtClean="0"/>
              <a:t>Group Members: (</a:t>
            </a:r>
            <a:r>
              <a:rPr lang="en-US" dirty="0" err="1" smtClean="0"/>
              <a:t>Agustave</a:t>
            </a:r>
            <a:r>
              <a:rPr lang="en-US" dirty="0" smtClean="0"/>
              <a:t>, Brathwaite, </a:t>
            </a:r>
            <a:r>
              <a:rPr lang="en-US" dirty="0" err="1" smtClean="0"/>
              <a:t>Contave</a:t>
            </a:r>
            <a:r>
              <a:rPr lang="en-US" dirty="0" smtClean="0"/>
              <a:t>, Howson &amp; </a:t>
            </a:r>
            <a:r>
              <a:rPr lang="en-US" dirty="0" err="1" smtClean="0"/>
              <a:t>Lauther</a:t>
            </a:r>
            <a:endParaRPr lang="en-US" dirty="0"/>
          </a:p>
        </p:txBody>
      </p:sp>
    </p:spTree>
    <p:extLst>
      <p:ext uri="{BB962C8B-B14F-4D97-AF65-F5344CB8AC3E}">
        <p14:creationId xmlns:p14="http://schemas.microsoft.com/office/powerpoint/2010/main" val="175485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842" y="1472583"/>
            <a:ext cx="9601196" cy="1303867"/>
          </a:xfrm>
        </p:spPr>
        <p:txBody>
          <a:bodyPr>
            <a:noAutofit/>
          </a:bodyPr>
          <a:lstStyle/>
          <a:p>
            <a:r>
              <a:rPr lang="en-US" sz="8000" dirty="0" smtClean="0">
                <a:solidFill>
                  <a:srgbClr val="C00000"/>
                </a:solidFill>
              </a:rPr>
              <a:t>Recommendations:</a:t>
            </a:r>
            <a:br>
              <a:rPr lang="en-US" sz="8000" dirty="0" smtClean="0">
                <a:solidFill>
                  <a:srgbClr val="C00000"/>
                </a:solidFill>
              </a:rPr>
            </a:br>
            <a:endParaRPr lang="en-US" sz="8000" dirty="0">
              <a:solidFill>
                <a:srgbClr val="002060"/>
              </a:solidFill>
            </a:endParaRPr>
          </a:p>
        </p:txBody>
      </p:sp>
      <p:sp>
        <p:nvSpPr>
          <p:cNvPr id="3" name="Rectangle 2"/>
          <p:cNvSpPr/>
          <p:nvPr/>
        </p:nvSpPr>
        <p:spPr>
          <a:xfrm>
            <a:off x="2316024" y="3972849"/>
            <a:ext cx="7498081" cy="461665"/>
          </a:xfrm>
          <a:prstGeom prst="rect">
            <a:avLst/>
          </a:prstGeom>
        </p:spPr>
        <p:txBody>
          <a:bodyPr wrap="square">
            <a:spAutoFit/>
          </a:bodyPr>
          <a:lstStyle/>
          <a:p>
            <a:pPr marL="342900" lvl="0" indent="-342900">
              <a:buFont typeface="Wingdings" panose="05000000000000000000" pitchFamily="2" charset="2"/>
              <a:buChar char="q"/>
            </a:pPr>
            <a:endParaRPr lang="en-US" sz="2400" dirty="0">
              <a:solidFill>
                <a:srgbClr val="7030A0"/>
              </a:solidFill>
            </a:endParaRPr>
          </a:p>
        </p:txBody>
      </p:sp>
      <p:sp>
        <p:nvSpPr>
          <p:cNvPr id="4" name="Rectangle 3"/>
          <p:cNvSpPr/>
          <p:nvPr/>
        </p:nvSpPr>
        <p:spPr>
          <a:xfrm>
            <a:off x="1546167" y="2441521"/>
            <a:ext cx="9559637" cy="4893647"/>
          </a:xfrm>
          <a:prstGeom prst="rect">
            <a:avLst/>
          </a:prstGeom>
        </p:spPr>
        <p:txBody>
          <a:bodyPr wrap="square">
            <a:spAutoFit/>
          </a:bodyPr>
          <a:lstStyle/>
          <a:p>
            <a:pPr marL="285750" lvl="0" indent="-285750">
              <a:buFont typeface="Wingdings" panose="05000000000000000000" pitchFamily="2" charset="2"/>
              <a:buChar char="q"/>
            </a:pPr>
            <a:r>
              <a:rPr lang="en-US" sz="4000" dirty="0"/>
              <a:t>Since finances are the most pressing need, crowd funding should be considered.  All other Seventh-day Adventist institutions should join the cooperative effort to save AUC.</a:t>
            </a:r>
          </a:p>
          <a:p>
            <a:pPr marL="457200" lvl="0" indent="-457200">
              <a:buFont typeface="Wingdings" panose="05000000000000000000" pitchFamily="2" charset="2"/>
              <a:buChar char="q"/>
            </a:pPr>
            <a:endParaRPr lang="en-US" sz="4000" dirty="0"/>
          </a:p>
          <a:p>
            <a:pPr marL="457200" lvl="0" indent="-457200">
              <a:buFont typeface="Wingdings" panose="05000000000000000000" pitchFamily="2" charset="2"/>
              <a:buChar char="q"/>
            </a:pPr>
            <a:endParaRPr lang="en-US" sz="4000" dirty="0" smtClean="0"/>
          </a:p>
          <a:p>
            <a:pPr marL="285750" lvl="0" indent="-285750">
              <a:buFont typeface="Wingdings" panose="05000000000000000000" pitchFamily="2" charset="2"/>
              <a:buChar char="q"/>
            </a:pPr>
            <a:endParaRPr lang="en-US" sz="3200" dirty="0"/>
          </a:p>
        </p:txBody>
      </p:sp>
    </p:spTree>
    <p:extLst>
      <p:ext uri="{BB962C8B-B14F-4D97-AF65-F5344CB8AC3E}">
        <p14:creationId xmlns:p14="http://schemas.microsoft.com/office/powerpoint/2010/main" val="124283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rgbClr val="C00000"/>
                </a:solidFill>
              </a:rPr>
              <a:t>Recommendations:</a:t>
            </a:r>
            <a:br>
              <a:rPr lang="en-US" sz="8000" dirty="0" smtClean="0">
                <a:solidFill>
                  <a:srgbClr val="C00000"/>
                </a:solidFill>
              </a:rPr>
            </a:br>
            <a:endParaRPr lang="en-US" sz="8000" dirty="0">
              <a:solidFill>
                <a:srgbClr val="002060"/>
              </a:solidFill>
            </a:endParaRPr>
          </a:p>
        </p:txBody>
      </p:sp>
      <p:sp>
        <p:nvSpPr>
          <p:cNvPr id="3" name="Rectangle 2"/>
          <p:cNvSpPr/>
          <p:nvPr/>
        </p:nvSpPr>
        <p:spPr>
          <a:xfrm>
            <a:off x="2316024" y="3972849"/>
            <a:ext cx="7498081" cy="461665"/>
          </a:xfrm>
          <a:prstGeom prst="rect">
            <a:avLst/>
          </a:prstGeom>
        </p:spPr>
        <p:txBody>
          <a:bodyPr wrap="square">
            <a:spAutoFit/>
          </a:bodyPr>
          <a:lstStyle/>
          <a:p>
            <a:pPr marL="342900" lvl="0" indent="-342900">
              <a:buFont typeface="Wingdings" panose="05000000000000000000" pitchFamily="2" charset="2"/>
              <a:buChar char="q"/>
            </a:pPr>
            <a:endParaRPr lang="en-US" sz="2400" dirty="0">
              <a:solidFill>
                <a:srgbClr val="7030A0"/>
              </a:solidFill>
            </a:endParaRPr>
          </a:p>
        </p:txBody>
      </p:sp>
      <p:sp>
        <p:nvSpPr>
          <p:cNvPr id="4" name="Rectangle 3"/>
          <p:cNvSpPr/>
          <p:nvPr/>
        </p:nvSpPr>
        <p:spPr>
          <a:xfrm>
            <a:off x="1396539" y="2441521"/>
            <a:ext cx="9709266" cy="4647426"/>
          </a:xfrm>
          <a:prstGeom prst="rect">
            <a:avLst/>
          </a:prstGeom>
        </p:spPr>
        <p:txBody>
          <a:bodyPr wrap="square">
            <a:spAutoFit/>
          </a:bodyPr>
          <a:lstStyle/>
          <a:p>
            <a:pPr marL="285750" lvl="0" indent="-285750">
              <a:buFont typeface="Wingdings" panose="05000000000000000000" pitchFamily="2" charset="2"/>
              <a:buChar char="q"/>
            </a:pPr>
            <a:r>
              <a:rPr lang="en-US" sz="2800" dirty="0"/>
              <a:t>Other Seventh-day Adventist Colleges and Universities should be lobbied to bring their best programs and offer them from the AUC campus.  This partnership should generate revenue from the colleges and universities.  This should include SDA colleges and universities from all over—not just in North America.  For example, Universidad de </a:t>
            </a:r>
            <a:r>
              <a:rPr lang="en-US" sz="2800" dirty="0" err="1"/>
              <a:t>Montemorelos</a:t>
            </a:r>
            <a:r>
              <a:rPr lang="en-US" sz="2800" dirty="0"/>
              <a:t> could offer their doctoral programs </a:t>
            </a:r>
            <a:r>
              <a:rPr lang="en-US" sz="2800" dirty="0" smtClean="0"/>
              <a:t>at AUC</a:t>
            </a:r>
            <a:r>
              <a:rPr lang="en-US" sz="2800" dirty="0"/>
              <a:t>.</a:t>
            </a:r>
          </a:p>
          <a:p>
            <a:pPr marL="571500" lvl="0" indent="-571500">
              <a:buFont typeface="Wingdings" panose="05000000000000000000" pitchFamily="2" charset="2"/>
              <a:buChar char="q"/>
            </a:pPr>
            <a:endParaRPr lang="en-US" sz="2800" dirty="0"/>
          </a:p>
          <a:p>
            <a:pPr marL="457200" lvl="0" indent="-457200">
              <a:buFont typeface="Wingdings" panose="05000000000000000000" pitchFamily="2" charset="2"/>
              <a:buChar char="q"/>
            </a:pPr>
            <a:endParaRPr lang="en-US" sz="4000" dirty="0" smtClean="0"/>
          </a:p>
          <a:p>
            <a:pPr marL="285750" lvl="0" indent="-285750">
              <a:buFont typeface="Wingdings" panose="05000000000000000000" pitchFamily="2" charset="2"/>
              <a:buChar char="q"/>
            </a:pPr>
            <a:endParaRPr lang="en-US" sz="3200" dirty="0"/>
          </a:p>
        </p:txBody>
      </p:sp>
    </p:spTree>
    <p:extLst>
      <p:ext uri="{BB962C8B-B14F-4D97-AF65-F5344CB8AC3E}">
        <p14:creationId xmlns:p14="http://schemas.microsoft.com/office/powerpoint/2010/main" val="233367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466" y="1422707"/>
            <a:ext cx="9601196" cy="1303867"/>
          </a:xfrm>
        </p:spPr>
        <p:txBody>
          <a:bodyPr>
            <a:noAutofit/>
          </a:bodyPr>
          <a:lstStyle/>
          <a:p>
            <a:r>
              <a:rPr lang="en-US" sz="8000" dirty="0" smtClean="0">
                <a:solidFill>
                  <a:srgbClr val="C00000"/>
                </a:solidFill>
              </a:rPr>
              <a:t>Recommendations:</a:t>
            </a:r>
            <a:br>
              <a:rPr lang="en-US" sz="8000" dirty="0" smtClean="0">
                <a:solidFill>
                  <a:srgbClr val="C00000"/>
                </a:solidFill>
              </a:rPr>
            </a:br>
            <a:endParaRPr lang="en-US" sz="8000" dirty="0">
              <a:solidFill>
                <a:srgbClr val="002060"/>
              </a:solidFill>
            </a:endParaRPr>
          </a:p>
        </p:txBody>
      </p:sp>
      <p:sp>
        <p:nvSpPr>
          <p:cNvPr id="3" name="Rectangle 2"/>
          <p:cNvSpPr/>
          <p:nvPr/>
        </p:nvSpPr>
        <p:spPr>
          <a:xfrm>
            <a:off x="2316024" y="3972849"/>
            <a:ext cx="7498081" cy="461665"/>
          </a:xfrm>
          <a:prstGeom prst="rect">
            <a:avLst/>
          </a:prstGeom>
        </p:spPr>
        <p:txBody>
          <a:bodyPr wrap="square">
            <a:spAutoFit/>
          </a:bodyPr>
          <a:lstStyle/>
          <a:p>
            <a:pPr marL="342900" lvl="0" indent="-342900">
              <a:buFont typeface="Wingdings" panose="05000000000000000000" pitchFamily="2" charset="2"/>
              <a:buChar char="q"/>
            </a:pPr>
            <a:endParaRPr lang="en-US" sz="2400" dirty="0">
              <a:solidFill>
                <a:srgbClr val="7030A0"/>
              </a:solidFill>
            </a:endParaRPr>
          </a:p>
        </p:txBody>
      </p:sp>
      <p:sp>
        <p:nvSpPr>
          <p:cNvPr id="4" name="Rectangle 3"/>
          <p:cNvSpPr/>
          <p:nvPr/>
        </p:nvSpPr>
        <p:spPr>
          <a:xfrm>
            <a:off x="1396539" y="2441521"/>
            <a:ext cx="10016836" cy="5078313"/>
          </a:xfrm>
          <a:prstGeom prst="rect">
            <a:avLst/>
          </a:prstGeom>
        </p:spPr>
        <p:txBody>
          <a:bodyPr wrap="square">
            <a:spAutoFit/>
          </a:bodyPr>
          <a:lstStyle/>
          <a:p>
            <a:pPr marL="285750" lvl="0" indent="-285750">
              <a:buFont typeface="Wingdings" panose="05000000000000000000" pitchFamily="2" charset="2"/>
              <a:buChar char="q"/>
            </a:pPr>
            <a:r>
              <a:rPr lang="en-US" sz="3600" dirty="0"/>
              <a:t>Change the name of the college from AUC to Founders University—this would give it a new start.</a:t>
            </a:r>
          </a:p>
          <a:p>
            <a:pPr marL="285750" lvl="0" indent="-285750">
              <a:buFont typeface="Wingdings" panose="05000000000000000000" pitchFamily="2" charset="2"/>
              <a:buChar char="q"/>
            </a:pPr>
            <a:r>
              <a:rPr lang="en-US" sz="3600" dirty="0" smtClean="0"/>
              <a:t>Allow </a:t>
            </a:r>
            <a:r>
              <a:rPr lang="en-US" sz="3600" dirty="0"/>
              <a:t>the process of accreditation to be </a:t>
            </a:r>
            <a:r>
              <a:rPr lang="en-US" sz="3600" dirty="0" smtClean="0"/>
              <a:t>continued</a:t>
            </a:r>
            <a:r>
              <a:rPr lang="en-US" sz="3600" dirty="0"/>
              <a:t>.</a:t>
            </a:r>
          </a:p>
          <a:p>
            <a:pPr marL="285750" lvl="0" indent="-285750">
              <a:buFont typeface="Wingdings" panose="05000000000000000000" pitchFamily="2" charset="2"/>
              <a:buChar char="q"/>
            </a:pPr>
            <a:r>
              <a:rPr lang="en-US" sz="3600" dirty="0"/>
              <a:t>Reconsider the vote to discontinue and phasing out.</a:t>
            </a:r>
          </a:p>
          <a:p>
            <a:pPr marL="571500" indent="-571500">
              <a:buFont typeface="Wingdings" panose="05000000000000000000" pitchFamily="2" charset="2"/>
              <a:buChar char="q"/>
            </a:pPr>
            <a:r>
              <a:rPr lang="en-US" sz="3600" dirty="0"/>
              <a:t>Engage or reengage the Alumni Association with constant events and fund-raising.</a:t>
            </a:r>
          </a:p>
          <a:p>
            <a:pPr marL="571500" lvl="0" indent="-571500">
              <a:buFont typeface="Wingdings" panose="05000000000000000000" pitchFamily="2" charset="2"/>
              <a:buChar char="q"/>
            </a:pPr>
            <a:endParaRPr lang="en-US" sz="3600" dirty="0"/>
          </a:p>
          <a:p>
            <a:pPr marL="457200" lvl="0" indent="-457200">
              <a:buFont typeface="Wingdings" panose="05000000000000000000" pitchFamily="2" charset="2"/>
              <a:buChar char="q"/>
            </a:pPr>
            <a:endParaRPr lang="en-US" sz="4000" dirty="0" smtClean="0"/>
          </a:p>
          <a:p>
            <a:pPr marL="285750" lvl="0" indent="-285750">
              <a:buFont typeface="Wingdings" panose="05000000000000000000" pitchFamily="2" charset="2"/>
              <a:buChar char="q"/>
            </a:pPr>
            <a:endParaRPr lang="en-US" sz="3200" dirty="0"/>
          </a:p>
        </p:txBody>
      </p:sp>
    </p:spTree>
    <p:extLst>
      <p:ext uri="{BB962C8B-B14F-4D97-AF65-F5344CB8AC3E}">
        <p14:creationId xmlns:p14="http://schemas.microsoft.com/office/powerpoint/2010/main" val="53198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466" y="1422707"/>
            <a:ext cx="9601196" cy="1303867"/>
          </a:xfrm>
        </p:spPr>
        <p:txBody>
          <a:bodyPr>
            <a:noAutofit/>
          </a:bodyPr>
          <a:lstStyle/>
          <a:p>
            <a:r>
              <a:rPr lang="en-US" sz="8000" dirty="0" smtClean="0">
                <a:solidFill>
                  <a:srgbClr val="C00000"/>
                </a:solidFill>
              </a:rPr>
              <a:t>Recommendations:</a:t>
            </a:r>
            <a:br>
              <a:rPr lang="en-US" sz="8000" dirty="0" smtClean="0">
                <a:solidFill>
                  <a:srgbClr val="C00000"/>
                </a:solidFill>
              </a:rPr>
            </a:br>
            <a:endParaRPr lang="en-US" sz="8000" dirty="0">
              <a:solidFill>
                <a:srgbClr val="002060"/>
              </a:solidFill>
            </a:endParaRPr>
          </a:p>
        </p:txBody>
      </p:sp>
      <p:sp>
        <p:nvSpPr>
          <p:cNvPr id="3" name="Rectangle 2"/>
          <p:cNvSpPr/>
          <p:nvPr/>
        </p:nvSpPr>
        <p:spPr>
          <a:xfrm>
            <a:off x="2316024" y="3972849"/>
            <a:ext cx="7498081" cy="461665"/>
          </a:xfrm>
          <a:prstGeom prst="rect">
            <a:avLst/>
          </a:prstGeom>
        </p:spPr>
        <p:txBody>
          <a:bodyPr wrap="square">
            <a:spAutoFit/>
          </a:bodyPr>
          <a:lstStyle/>
          <a:p>
            <a:pPr marL="342900" lvl="0" indent="-342900">
              <a:buFont typeface="Wingdings" panose="05000000000000000000" pitchFamily="2" charset="2"/>
              <a:buChar char="q"/>
            </a:pPr>
            <a:endParaRPr lang="en-US" sz="2400" dirty="0">
              <a:solidFill>
                <a:srgbClr val="7030A0"/>
              </a:solidFill>
            </a:endParaRPr>
          </a:p>
        </p:txBody>
      </p:sp>
      <p:sp>
        <p:nvSpPr>
          <p:cNvPr id="4" name="Rectangle 3"/>
          <p:cNvSpPr/>
          <p:nvPr/>
        </p:nvSpPr>
        <p:spPr>
          <a:xfrm>
            <a:off x="847898" y="2360815"/>
            <a:ext cx="10648604" cy="4974353"/>
          </a:xfrm>
          <a:prstGeom prst="rect">
            <a:avLst/>
          </a:prstGeom>
        </p:spPr>
        <p:txBody>
          <a:bodyPr wrap="square">
            <a:spAutoFit/>
          </a:bodyPr>
          <a:lstStyle/>
          <a:p>
            <a:pPr marL="285750" lvl="0" indent="-285750">
              <a:buFont typeface="Wingdings" panose="05000000000000000000" pitchFamily="2" charset="2"/>
              <a:buChar char="q"/>
            </a:pPr>
            <a:r>
              <a:rPr lang="en-US" sz="2800" dirty="0"/>
              <a:t>Have a massive student-enrollment drive.  This should include scholarships for students from all over.</a:t>
            </a:r>
          </a:p>
          <a:p>
            <a:pPr marL="285750" lvl="0" indent="-285750">
              <a:buFont typeface="Wingdings" panose="05000000000000000000" pitchFamily="2" charset="2"/>
              <a:buChar char="q"/>
            </a:pPr>
            <a:r>
              <a:rPr lang="en-US" sz="2800" dirty="0"/>
              <a:t>Return to the Adventist Mission—where all the programs are mission-focused. A clause that all students should go on at least one mission trip before graduation.</a:t>
            </a:r>
          </a:p>
          <a:p>
            <a:pPr marL="285750" lvl="0" indent="-285750">
              <a:buFont typeface="Wingdings" panose="05000000000000000000" pitchFamily="2" charset="2"/>
              <a:buChar char="q"/>
            </a:pPr>
            <a:r>
              <a:rPr lang="en-US" sz="2800" dirty="0"/>
              <a:t>AUC had a strong Nursing program. With all the other colleges and universities supporting the college with their best programs, Founders’ University could be the crème-del-la crème of Adventist Education in the North East United States. </a:t>
            </a:r>
          </a:p>
          <a:p>
            <a:pPr marL="571500" lvl="0" indent="-571500">
              <a:buFont typeface="Wingdings" panose="05000000000000000000" pitchFamily="2" charset="2"/>
              <a:buChar char="q"/>
            </a:pPr>
            <a:endParaRPr lang="en-US" sz="2800" dirty="0" smtClean="0"/>
          </a:p>
          <a:p>
            <a:pPr marL="285750" lvl="0" indent="-285750">
              <a:buFont typeface="Wingdings" panose="05000000000000000000" pitchFamily="2" charset="2"/>
              <a:buChar char="q"/>
            </a:pPr>
            <a:endParaRPr lang="en-US" sz="3200" dirty="0"/>
          </a:p>
        </p:txBody>
      </p:sp>
    </p:spTree>
    <p:extLst>
      <p:ext uri="{BB962C8B-B14F-4D97-AF65-F5344CB8AC3E}">
        <p14:creationId xmlns:p14="http://schemas.microsoft.com/office/powerpoint/2010/main" val="80806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466" y="1422707"/>
            <a:ext cx="9601196" cy="1303867"/>
          </a:xfrm>
        </p:spPr>
        <p:txBody>
          <a:bodyPr>
            <a:noAutofit/>
          </a:bodyPr>
          <a:lstStyle/>
          <a:p>
            <a:r>
              <a:rPr lang="en-US" sz="8000" dirty="0" smtClean="0">
                <a:solidFill>
                  <a:srgbClr val="C00000"/>
                </a:solidFill>
              </a:rPr>
              <a:t>Conclusion</a:t>
            </a:r>
            <a:endParaRPr lang="en-US" sz="8000" dirty="0">
              <a:solidFill>
                <a:srgbClr val="002060"/>
              </a:solidFill>
            </a:endParaRPr>
          </a:p>
        </p:txBody>
      </p:sp>
      <p:sp>
        <p:nvSpPr>
          <p:cNvPr id="3" name="Rectangle 2"/>
          <p:cNvSpPr/>
          <p:nvPr/>
        </p:nvSpPr>
        <p:spPr>
          <a:xfrm>
            <a:off x="2316024" y="3972849"/>
            <a:ext cx="7498081" cy="461665"/>
          </a:xfrm>
          <a:prstGeom prst="rect">
            <a:avLst/>
          </a:prstGeom>
        </p:spPr>
        <p:txBody>
          <a:bodyPr wrap="square">
            <a:spAutoFit/>
          </a:bodyPr>
          <a:lstStyle/>
          <a:p>
            <a:pPr marL="342900" lvl="0" indent="-342900">
              <a:buFont typeface="Wingdings" panose="05000000000000000000" pitchFamily="2" charset="2"/>
              <a:buChar char="q"/>
            </a:pPr>
            <a:endParaRPr lang="en-US" sz="2400" dirty="0">
              <a:solidFill>
                <a:srgbClr val="7030A0"/>
              </a:solidFill>
            </a:endParaRPr>
          </a:p>
        </p:txBody>
      </p:sp>
      <p:sp>
        <p:nvSpPr>
          <p:cNvPr id="4" name="Rectangle 3"/>
          <p:cNvSpPr/>
          <p:nvPr/>
        </p:nvSpPr>
        <p:spPr>
          <a:xfrm>
            <a:off x="847898" y="2360815"/>
            <a:ext cx="10648604" cy="4708981"/>
          </a:xfrm>
          <a:prstGeom prst="rect">
            <a:avLst/>
          </a:prstGeom>
        </p:spPr>
        <p:txBody>
          <a:bodyPr wrap="square">
            <a:spAutoFit/>
          </a:bodyPr>
          <a:lstStyle/>
          <a:p>
            <a:r>
              <a:rPr lang="en-US" sz="7200" dirty="0" smtClean="0"/>
              <a:t>W</a:t>
            </a:r>
            <a:r>
              <a:rPr lang="en-US" sz="2400" dirty="0" smtClean="0"/>
              <a:t>e </a:t>
            </a:r>
            <a:r>
              <a:rPr lang="en-US" sz="2400" dirty="0"/>
              <a:t>are not suggesting that it is going to be easy to bring about the changes that we are advocating.  However, we serve a Big God!  This is His work!  We are His servants!  He promised to give us the power, resources, and the determination to carry out His work!  The Scriptures admonished us that if anyone lacks wisdom, let him ask of God, Who gives generously.  With God, all things are possible.  If we have faith, we can say to the mountain of financial lack—be Gone!  The earth is the Lord’s and the fullness thereof; the world and they that dwell therein.</a:t>
            </a:r>
          </a:p>
          <a:p>
            <a:pPr lvl="0"/>
            <a:endParaRPr lang="en-US" sz="2400" dirty="0"/>
          </a:p>
          <a:p>
            <a:pPr lvl="0"/>
            <a:endParaRPr lang="en-US" sz="2800" dirty="0" smtClean="0"/>
          </a:p>
          <a:p>
            <a:pPr lvl="0"/>
            <a:endParaRPr lang="en-US" sz="3200" dirty="0"/>
          </a:p>
        </p:txBody>
      </p:sp>
    </p:spTree>
    <p:extLst>
      <p:ext uri="{BB962C8B-B14F-4D97-AF65-F5344CB8AC3E}">
        <p14:creationId xmlns:p14="http://schemas.microsoft.com/office/powerpoint/2010/main" val="307463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3551" y="1733346"/>
            <a:ext cx="6815669" cy="1485844"/>
          </a:xfrm>
        </p:spPr>
        <p:txBody>
          <a:bodyPr/>
          <a:lstStyle/>
          <a:p>
            <a:r>
              <a:rPr lang="en-US" dirty="0" smtClean="0"/>
              <a:t>THE PROBLEM</a:t>
            </a:r>
            <a:endParaRPr lang="en-US" dirty="0"/>
          </a:p>
        </p:txBody>
      </p:sp>
      <p:sp>
        <p:nvSpPr>
          <p:cNvPr id="4" name="Subtitle 3"/>
          <p:cNvSpPr>
            <a:spLocks noGrp="1"/>
          </p:cNvSpPr>
          <p:nvPr>
            <p:ph type="subTitle" idx="1"/>
          </p:nvPr>
        </p:nvSpPr>
        <p:spPr/>
        <p:txBody>
          <a:bodyPr>
            <a:noAutofit/>
          </a:bodyPr>
          <a:lstStyle/>
          <a:p>
            <a:r>
              <a:rPr lang="en-US" sz="4800" dirty="0" smtClean="0">
                <a:solidFill>
                  <a:srgbClr val="C00000"/>
                </a:solidFill>
              </a:rPr>
              <a:t>THE COLLEGE’S IMPENDING CLOSURE</a:t>
            </a:r>
            <a:endParaRPr lang="en-US" sz="4800" dirty="0">
              <a:solidFill>
                <a:srgbClr val="C00000"/>
              </a:solidFill>
            </a:endParaRPr>
          </a:p>
        </p:txBody>
      </p:sp>
    </p:spTree>
    <p:extLst>
      <p:ext uri="{BB962C8B-B14F-4D97-AF65-F5344CB8AC3E}">
        <p14:creationId xmlns:p14="http://schemas.microsoft.com/office/powerpoint/2010/main" val="3133068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Challenges:</a:t>
            </a:r>
            <a:endParaRPr lang="en-US" dirty="0">
              <a:solidFill>
                <a:srgbClr val="C00000"/>
              </a:solidFill>
            </a:endParaRPr>
          </a:p>
        </p:txBody>
      </p:sp>
      <p:sp>
        <p:nvSpPr>
          <p:cNvPr id="3" name="Rectangle 2"/>
          <p:cNvSpPr/>
          <p:nvPr/>
        </p:nvSpPr>
        <p:spPr>
          <a:xfrm>
            <a:off x="1562793" y="2385118"/>
            <a:ext cx="8462357" cy="3323987"/>
          </a:xfrm>
          <a:prstGeom prst="rect">
            <a:avLst/>
          </a:prstGeom>
        </p:spPr>
        <p:txBody>
          <a:bodyPr wrap="square">
            <a:spAutoFit/>
          </a:bodyPr>
          <a:lstStyle/>
          <a:p>
            <a:pPr marL="342900" lvl="0" indent="-342900">
              <a:buFont typeface="Wingdings" panose="05000000000000000000" pitchFamily="2" charset="2"/>
              <a:buChar char="q"/>
            </a:pPr>
            <a:r>
              <a:rPr lang="en-US" sz="3000" dirty="0">
                <a:solidFill>
                  <a:srgbClr val="002060"/>
                </a:solidFill>
              </a:rPr>
              <a:t>Loss of accreditation due to severe financial constraints</a:t>
            </a:r>
          </a:p>
          <a:p>
            <a:pPr marL="342900" lvl="0" indent="-342900">
              <a:buFont typeface="Wingdings" panose="05000000000000000000" pitchFamily="2" charset="2"/>
              <a:buChar char="q"/>
            </a:pPr>
            <a:r>
              <a:rPr lang="en-US" sz="3000" dirty="0">
                <a:solidFill>
                  <a:srgbClr val="002060"/>
                </a:solidFill>
              </a:rPr>
              <a:t>Dire financial need</a:t>
            </a:r>
          </a:p>
          <a:p>
            <a:pPr marL="342900" lvl="0" indent="-342900">
              <a:buFont typeface="Wingdings" panose="05000000000000000000" pitchFamily="2" charset="2"/>
              <a:buChar char="q"/>
            </a:pPr>
            <a:r>
              <a:rPr lang="en-US" sz="3000" dirty="0">
                <a:solidFill>
                  <a:srgbClr val="002060"/>
                </a:solidFill>
              </a:rPr>
              <a:t>Low student </a:t>
            </a:r>
            <a:r>
              <a:rPr lang="en-US" sz="3000" dirty="0" smtClean="0">
                <a:solidFill>
                  <a:srgbClr val="002060"/>
                </a:solidFill>
              </a:rPr>
              <a:t>enrollment</a:t>
            </a:r>
            <a:endParaRPr lang="en-US" sz="3000" dirty="0">
              <a:solidFill>
                <a:srgbClr val="002060"/>
              </a:solidFill>
            </a:endParaRPr>
          </a:p>
          <a:p>
            <a:pPr marL="342900" lvl="0" indent="-342900">
              <a:buFont typeface="Wingdings" panose="05000000000000000000" pitchFamily="2" charset="2"/>
              <a:buChar char="q"/>
            </a:pPr>
            <a:r>
              <a:rPr lang="en-US" sz="3000" dirty="0">
                <a:solidFill>
                  <a:srgbClr val="002060"/>
                </a:solidFill>
              </a:rPr>
              <a:t>Loss of subsidy from parent organizations</a:t>
            </a:r>
          </a:p>
          <a:p>
            <a:pPr marL="342900" lvl="0" indent="-342900">
              <a:buFont typeface="Wingdings" panose="05000000000000000000" pitchFamily="2" charset="2"/>
              <a:buChar char="q"/>
            </a:pPr>
            <a:r>
              <a:rPr lang="en-US" sz="3000" dirty="0">
                <a:solidFill>
                  <a:srgbClr val="002060"/>
                </a:solidFill>
              </a:rPr>
              <a:t>Student visas cannot be granted to students from abroad, due to lack of accreditation status.</a:t>
            </a:r>
            <a:endParaRPr lang="en-US" sz="3000" dirty="0">
              <a:solidFill>
                <a:srgbClr val="002060"/>
              </a:solidFill>
            </a:endParaRPr>
          </a:p>
        </p:txBody>
      </p:sp>
    </p:spTree>
    <p:extLst>
      <p:ext uri="{BB962C8B-B14F-4D97-AF65-F5344CB8AC3E}">
        <p14:creationId xmlns:p14="http://schemas.microsoft.com/office/powerpoint/2010/main" val="129402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Discussion:</a:t>
            </a:r>
            <a:br>
              <a:rPr lang="en-US" dirty="0" smtClean="0">
                <a:solidFill>
                  <a:srgbClr val="C00000"/>
                </a:solidFill>
              </a:rPr>
            </a:br>
            <a:r>
              <a:rPr lang="en-US" sz="2800" dirty="0" smtClean="0">
                <a:solidFill>
                  <a:srgbClr val="002060"/>
                </a:solidFill>
              </a:rPr>
              <a:t>TOWS MATRIX (Threats)</a:t>
            </a:r>
            <a:endParaRPr lang="en-US" sz="2800" dirty="0">
              <a:solidFill>
                <a:srgbClr val="002060"/>
              </a:solidFill>
            </a:endParaRPr>
          </a:p>
        </p:txBody>
      </p:sp>
      <p:sp>
        <p:nvSpPr>
          <p:cNvPr id="3" name="Rectangle 2"/>
          <p:cNvSpPr/>
          <p:nvPr/>
        </p:nvSpPr>
        <p:spPr>
          <a:xfrm>
            <a:off x="2316024" y="3972849"/>
            <a:ext cx="7498081" cy="461665"/>
          </a:xfrm>
          <a:prstGeom prst="rect">
            <a:avLst/>
          </a:prstGeom>
        </p:spPr>
        <p:txBody>
          <a:bodyPr wrap="square">
            <a:spAutoFit/>
          </a:bodyPr>
          <a:lstStyle/>
          <a:p>
            <a:pPr marL="342900" lvl="0" indent="-342900">
              <a:buFont typeface="Wingdings" panose="05000000000000000000" pitchFamily="2" charset="2"/>
              <a:buChar char="q"/>
            </a:pPr>
            <a:endParaRPr lang="en-US" sz="2400" dirty="0">
              <a:solidFill>
                <a:srgbClr val="7030A0"/>
              </a:solidFill>
            </a:endParaRPr>
          </a:p>
        </p:txBody>
      </p:sp>
      <p:sp>
        <p:nvSpPr>
          <p:cNvPr id="4" name="Rectangle 3"/>
          <p:cNvSpPr/>
          <p:nvPr/>
        </p:nvSpPr>
        <p:spPr>
          <a:xfrm>
            <a:off x="1295402" y="2379416"/>
            <a:ext cx="9601196" cy="3046988"/>
          </a:xfrm>
          <a:prstGeom prst="rect">
            <a:avLst/>
          </a:prstGeom>
        </p:spPr>
        <p:txBody>
          <a:bodyPr wrap="square">
            <a:spAutoFit/>
          </a:bodyPr>
          <a:lstStyle/>
          <a:p>
            <a:pPr marL="285750" lvl="0" indent="-285750">
              <a:buFont typeface="Wingdings" panose="05000000000000000000" pitchFamily="2" charset="2"/>
              <a:buChar char="q"/>
            </a:pPr>
            <a:r>
              <a:rPr lang="en-US" sz="3200" dirty="0">
                <a:solidFill>
                  <a:srgbClr val="002060"/>
                </a:solidFill>
              </a:rPr>
              <a:t>The college is facing </a:t>
            </a:r>
            <a:r>
              <a:rPr lang="en-US" sz="3200" dirty="0" smtClean="0">
                <a:solidFill>
                  <a:srgbClr val="002060"/>
                </a:solidFill>
              </a:rPr>
              <a:t>closure.</a:t>
            </a:r>
            <a:endParaRPr lang="en-US" sz="3200" dirty="0">
              <a:solidFill>
                <a:srgbClr val="002060"/>
              </a:solidFill>
            </a:endParaRPr>
          </a:p>
          <a:p>
            <a:pPr marL="285750" lvl="0" indent="-285750">
              <a:buFont typeface="Wingdings" panose="05000000000000000000" pitchFamily="2" charset="2"/>
              <a:buChar char="q"/>
            </a:pPr>
            <a:r>
              <a:rPr lang="en-US" sz="3200" dirty="0">
                <a:solidFill>
                  <a:srgbClr val="002060"/>
                </a:solidFill>
              </a:rPr>
              <a:t>The college is in danger of not obtaining </a:t>
            </a:r>
            <a:r>
              <a:rPr lang="en-US" sz="3200" dirty="0" smtClean="0">
                <a:solidFill>
                  <a:srgbClr val="002060"/>
                </a:solidFill>
              </a:rPr>
              <a:t>reaccreditation.</a:t>
            </a:r>
            <a:endParaRPr lang="en-US" sz="3200" dirty="0">
              <a:solidFill>
                <a:srgbClr val="002060"/>
              </a:solidFill>
            </a:endParaRPr>
          </a:p>
          <a:p>
            <a:pPr marL="285750" lvl="0" indent="-285750">
              <a:buFont typeface="Wingdings" panose="05000000000000000000" pitchFamily="2" charset="2"/>
              <a:buChar char="q"/>
            </a:pPr>
            <a:r>
              <a:rPr lang="en-US" sz="3200" dirty="0">
                <a:solidFill>
                  <a:srgbClr val="002060"/>
                </a:solidFill>
              </a:rPr>
              <a:t>Stiff competition from Adventist and non-Adventist colleges and universities vying for students.</a:t>
            </a:r>
          </a:p>
          <a:p>
            <a:pPr marL="285750" lvl="0" indent="-285750">
              <a:buFont typeface="Wingdings" panose="05000000000000000000" pitchFamily="2" charset="2"/>
              <a:buChar char="q"/>
            </a:pPr>
            <a:r>
              <a:rPr lang="en-US" sz="3200" dirty="0">
                <a:solidFill>
                  <a:srgbClr val="002060"/>
                </a:solidFill>
              </a:rPr>
              <a:t>Attracting qualified faculty and staff without the benefits of financial security.</a:t>
            </a:r>
          </a:p>
        </p:txBody>
      </p:sp>
    </p:spTree>
    <p:extLst>
      <p:ext uri="{BB962C8B-B14F-4D97-AF65-F5344CB8AC3E}">
        <p14:creationId xmlns:p14="http://schemas.microsoft.com/office/powerpoint/2010/main" val="118036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Discussion:</a:t>
            </a:r>
            <a:br>
              <a:rPr lang="en-US" dirty="0" smtClean="0">
                <a:solidFill>
                  <a:srgbClr val="C00000"/>
                </a:solidFill>
              </a:rPr>
            </a:br>
            <a:r>
              <a:rPr lang="en-US" sz="2800" dirty="0" smtClean="0">
                <a:solidFill>
                  <a:srgbClr val="002060"/>
                </a:solidFill>
              </a:rPr>
              <a:t>TOWS MATRIX (Opportunities)</a:t>
            </a:r>
            <a:endParaRPr lang="en-US" sz="2800" dirty="0">
              <a:solidFill>
                <a:srgbClr val="002060"/>
              </a:solidFill>
            </a:endParaRPr>
          </a:p>
        </p:txBody>
      </p:sp>
      <p:sp>
        <p:nvSpPr>
          <p:cNvPr id="3" name="Rectangle 2"/>
          <p:cNvSpPr/>
          <p:nvPr/>
        </p:nvSpPr>
        <p:spPr>
          <a:xfrm>
            <a:off x="2316024" y="3972849"/>
            <a:ext cx="7498081" cy="461665"/>
          </a:xfrm>
          <a:prstGeom prst="rect">
            <a:avLst/>
          </a:prstGeom>
        </p:spPr>
        <p:txBody>
          <a:bodyPr wrap="square">
            <a:spAutoFit/>
          </a:bodyPr>
          <a:lstStyle/>
          <a:p>
            <a:pPr marL="342900" lvl="0" indent="-342900">
              <a:buFont typeface="Wingdings" panose="05000000000000000000" pitchFamily="2" charset="2"/>
              <a:buChar char="q"/>
            </a:pPr>
            <a:endParaRPr lang="en-US" sz="2400" dirty="0">
              <a:solidFill>
                <a:srgbClr val="7030A0"/>
              </a:solidFill>
            </a:endParaRPr>
          </a:p>
        </p:txBody>
      </p:sp>
      <p:sp>
        <p:nvSpPr>
          <p:cNvPr id="4" name="Rectangle 3"/>
          <p:cNvSpPr/>
          <p:nvPr/>
        </p:nvSpPr>
        <p:spPr>
          <a:xfrm>
            <a:off x="1371600" y="2449355"/>
            <a:ext cx="9975273" cy="2862322"/>
          </a:xfrm>
          <a:prstGeom prst="rect">
            <a:avLst/>
          </a:prstGeom>
        </p:spPr>
        <p:txBody>
          <a:bodyPr wrap="square">
            <a:spAutoFit/>
          </a:bodyPr>
          <a:lstStyle/>
          <a:p>
            <a:pPr marL="285750" lvl="0" indent="-285750">
              <a:buFont typeface="Wingdings" panose="05000000000000000000" pitchFamily="2" charset="2"/>
              <a:buChar char="q"/>
            </a:pPr>
            <a:r>
              <a:rPr lang="en-US" sz="3600" dirty="0" smtClean="0">
                <a:solidFill>
                  <a:srgbClr val="002060"/>
                </a:solidFill>
              </a:rPr>
              <a:t>Reorganization </a:t>
            </a:r>
            <a:r>
              <a:rPr lang="en-US" sz="3600" dirty="0">
                <a:solidFill>
                  <a:srgbClr val="002060"/>
                </a:solidFill>
              </a:rPr>
              <a:t>of the institution</a:t>
            </a:r>
          </a:p>
          <a:p>
            <a:pPr marL="285750" lvl="0" indent="-285750">
              <a:buFont typeface="Wingdings" panose="05000000000000000000" pitchFamily="2" charset="2"/>
              <a:buChar char="q"/>
            </a:pPr>
            <a:r>
              <a:rPr lang="en-US" sz="3600" dirty="0">
                <a:solidFill>
                  <a:srgbClr val="002060"/>
                </a:solidFill>
              </a:rPr>
              <a:t>Restructuring its tuition policies</a:t>
            </a:r>
          </a:p>
          <a:p>
            <a:pPr marL="285750" lvl="0" indent="-285750">
              <a:buFont typeface="Wingdings" panose="05000000000000000000" pitchFamily="2" charset="2"/>
              <a:buChar char="q"/>
            </a:pPr>
            <a:r>
              <a:rPr lang="en-US" sz="3600" dirty="0">
                <a:solidFill>
                  <a:srgbClr val="002060"/>
                </a:solidFill>
              </a:rPr>
              <a:t>Create a work plan for students to earn money to assist with tuition payment and other </a:t>
            </a:r>
            <a:r>
              <a:rPr lang="en-US" sz="3600" dirty="0" smtClean="0">
                <a:solidFill>
                  <a:srgbClr val="002060"/>
                </a:solidFill>
              </a:rPr>
              <a:t>expenses </a:t>
            </a:r>
          </a:p>
          <a:p>
            <a:pPr marL="285750" lvl="0" indent="-285750">
              <a:buFont typeface="Wingdings" panose="05000000000000000000" pitchFamily="2" charset="2"/>
              <a:buChar char="q"/>
            </a:pPr>
            <a:endParaRPr lang="en-US" sz="3600" dirty="0">
              <a:solidFill>
                <a:srgbClr val="002060"/>
              </a:solidFill>
            </a:endParaRPr>
          </a:p>
        </p:txBody>
      </p:sp>
    </p:spTree>
    <p:extLst>
      <p:ext uri="{BB962C8B-B14F-4D97-AF65-F5344CB8AC3E}">
        <p14:creationId xmlns:p14="http://schemas.microsoft.com/office/powerpoint/2010/main" val="346598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Discussion:</a:t>
            </a:r>
            <a:br>
              <a:rPr lang="en-US" dirty="0" smtClean="0">
                <a:solidFill>
                  <a:srgbClr val="C00000"/>
                </a:solidFill>
              </a:rPr>
            </a:br>
            <a:r>
              <a:rPr lang="en-US" sz="2800" dirty="0" smtClean="0">
                <a:solidFill>
                  <a:srgbClr val="002060"/>
                </a:solidFill>
              </a:rPr>
              <a:t>TOWS MATRIX (Opportunities, cont’d)</a:t>
            </a:r>
            <a:endParaRPr lang="en-US" sz="2800" dirty="0">
              <a:solidFill>
                <a:srgbClr val="002060"/>
              </a:solidFill>
            </a:endParaRPr>
          </a:p>
        </p:txBody>
      </p:sp>
      <p:sp>
        <p:nvSpPr>
          <p:cNvPr id="3" name="Rectangle 2"/>
          <p:cNvSpPr/>
          <p:nvPr/>
        </p:nvSpPr>
        <p:spPr>
          <a:xfrm>
            <a:off x="2316024" y="3972849"/>
            <a:ext cx="7498081" cy="461665"/>
          </a:xfrm>
          <a:prstGeom prst="rect">
            <a:avLst/>
          </a:prstGeom>
        </p:spPr>
        <p:txBody>
          <a:bodyPr wrap="square">
            <a:spAutoFit/>
          </a:bodyPr>
          <a:lstStyle/>
          <a:p>
            <a:pPr marL="342900" lvl="0" indent="-342900">
              <a:buFont typeface="Wingdings" panose="05000000000000000000" pitchFamily="2" charset="2"/>
              <a:buChar char="q"/>
            </a:pPr>
            <a:endParaRPr lang="en-US" sz="2400" dirty="0">
              <a:solidFill>
                <a:srgbClr val="7030A0"/>
              </a:solidFill>
            </a:endParaRPr>
          </a:p>
        </p:txBody>
      </p:sp>
      <p:sp>
        <p:nvSpPr>
          <p:cNvPr id="4" name="Rectangle 3"/>
          <p:cNvSpPr/>
          <p:nvPr/>
        </p:nvSpPr>
        <p:spPr>
          <a:xfrm>
            <a:off x="1407622" y="2433966"/>
            <a:ext cx="9376756" cy="3046988"/>
          </a:xfrm>
          <a:prstGeom prst="rect">
            <a:avLst/>
          </a:prstGeom>
        </p:spPr>
        <p:txBody>
          <a:bodyPr wrap="square">
            <a:spAutoFit/>
          </a:bodyPr>
          <a:lstStyle/>
          <a:p>
            <a:pPr marL="285750" indent="-285750">
              <a:buFont typeface="Wingdings" panose="05000000000000000000" pitchFamily="2" charset="2"/>
              <a:buChar char="q"/>
            </a:pPr>
            <a:r>
              <a:rPr lang="en-US" sz="3200" dirty="0">
                <a:solidFill>
                  <a:srgbClr val="002060"/>
                </a:solidFill>
              </a:rPr>
              <a:t>Reorganizing the college and change its name to eliminate the negativity surrounding its current name </a:t>
            </a:r>
          </a:p>
          <a:p>
            <a:pPr marL="285750" lvl="0" indent="-285750">
              <a:buFont typeface="Wingdings" panose="05000000000000000000" pitchFamily="2" charset="2"/>
              <a:buChar char="q"/>
            </a:pPr>
            <a:r>
              <a:rPr lang="en-US" sz="3200" dirty="0" smtClean="0">
                <a:solidFill>
                  <a:srgbClr val="002060"/>
                </a:solidFill>
              </a:rPr>
              <a:t>Seek </a:t>
            </a:r>
            <a:r>
              <a:rPr lang="en-US" sz="3200" dirty="0">
                <a:solidFill>
                  <a:srgbClr val="002060"/>
                </a:solidFill>
              </a:rPr>
              <a:t>out new source of funding and have a strategic plan for eliminating debt and dependency upon the Union and </a:t>
            </a:r>
            <a:r>
              <a:rPr lang="en-US" sz="3200" dirty="0" smtClean="0">
                <a:solidFill>
                  <a:srgbClr val="002060"/>
                </a:solidFill>
              </a:rPr>
              <a:t>Conference</a:t>
            </a:r>
          </a:p>
          <a:p>
            <a:pPr marL="285750" lvl="0" indent="-285750">
              <a:buFont typeface="Wingdings" panose="05000000000000000000" pitchFamily="2" charset="2"/>
              <a:buChar char="q"/>
            </a:pPr>
            <a:r>
              <a:rPr lang="en-US" sz="3200" dirty="0" smtClean="0">
                <a:solidFill>
                  <a:srgbClr val="002060"/>
                </a:solidFill>
              </a:rPr>
              <a:t>Reconsider </a:t>
            </a:r>
            <a:r>
              <a:rPr lang="en-US" sz="3200" dirty="0">
                <a:solidFill>
                  <a:srgbClr val="002060"/>
                </a:solidFill>
              </a:rPr>
              <a:t>the segment it wants to serve </a:t>
            </a:r>
          </a:p>
        </p:txBody>
      </p:sp>
    </p:spTree>
    <p:extLst>
      <p:ext uri="{BB962C8B-B14F-4D97-AF65-F5344CB8AC3E}">
        <p14:creationId xmlns:p14="http://schemas.microsoft.com/office/powerpoint/2010/main" val="12751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Discussion:</a:t>
            </a:r>
            <a:br>
              <a:rPr lang="en-US" dirty="0" smtClean="0">
                <a:solidFill>
                  <a:srgbClr val="C00000"/>
                </a:solidFill>
              </a:rPr>
            </a:br>
            <a:r>
              <a:rPr lang="en-US" sz="2800" dirty="0" smtClean="0">
                <a:solidFill>
                  <a:srgbClr val="002060"/>
                </a:solidFill>
              </a:rPr>
              <a:t>TOWS MATRIX (Weaknesses)</a:t>
            </a:r>
            <a:endParaRPr lang="en-US" sz="2800" dirty="0">
              <a:solidFill>
                <a:srgbClr val="002060"/>
              </a:solidFill>
            </a:endParaRPr>
          </a:p>
        </p:txBody>
      </p:sp>
      <p:sp>
        <p:nvSpPr>
          <p:cNvPr id="3" name="Rectangle 2"/>
          <p:cNvSpPr/>
          <p:nvPr/>
        </p:nvSpPr>
        <p:spPr>
          <a:xfrm>
            <a:off x="2316024" y="3972849"/>
            <a:ext cx="7498081" cy="461665"/>
          </a:xfrm>
          <a:prstGeom prst="rect">
            <a:avLst/>
          </a:prstGeom>
        </p:spPr>
        <p:txBody>
          <a:bodyPr wrap="square">
            <a:spAutoFit/>
          </a:bodyPr>
          <a:lstStyle/>
          <a:p>
            <a:pPr marL="342900" lvl="0" indent="-342900">
              <a:buFont typeface="Wingdings" panose="05000000000000000000" pitchFamily="2" charset="2"/>
              <a:buChar char="q"/>
            </a:pPr>
            <a:endParaRPr lang="en-US" sz="2400" dirty="0">
              <a:solidFill>
                <a:srgbClr val="7030A0"/>
              </a:solidFill>
            </a:endParaRPr>
          </a:p>
        </p:txBody>
      </p:sp>
      <p:sp>
        <p:nvSpPr>
          <p:cNvPr id="4" name="Rectangle 3"/>
          <p:cNvSpPr/>
          <p:nvPr/>
        </p:nvSpPr>
        <p:spPr>
          <a:xfrm>
            <a:off x="856212" y="2488995"/>
            <a:ext cx="10731730" cy="3139321"/>
          </a:xfrm>
          <a:prstGeom prst="rect">
            <a:avLst/>
          </a:prstGeom>
        </p:spPr>
        <p:txBody>
          <a:bodyPr wrap="square">
            <a:spAutoFit/>
          </a:bodyPr>
          <a:lstStyle/>
          <a:p>
            <a:pPr marL="285750" lvl="0" indent="-285750">
              <a:buFont typeface="Wingdings" panose="05000000000000000000" pitchFamily="2" charset="2"/>
              <a:buChar char="q"/>
            </a:pPr>
            <a:r>
              <a:rPr lang="en-US" sz="5400" dirty="0"/>
              <a:t>Damaged reputation</a:t>
            </a:r>
          </a:p>
          <a:p>
            <a:pPr marL="285750" lvl="0" indent="-285750">
              <a:buFont typeface="Wingdings" panose="05000000000000000000" pitchFamily="2" charset="2"/>
              <a:buChar char="q"/>
            </a:pPr>
            <a:r>
              <a:rPr lang="en-US" sz="5400" dirty="0"/>
              <a:t>Unsuccessful management practices </a:t>
            </a:r>
          </a:p>
          <a:p>
            <a:pPr marL="285750" lvl="0" indent="-285750">
              <a:buFont typeface="Wingdings" panose="05000000000000000000" pitchFamily="2" charset="2"/>
              <a:buChar char="q"/>
            </a:pPr>
            <a:r>
              <a:rPr lang="en-US" sz="5400" dirty="0"/>
              <a:t>Limited </a:t>
            </a:r>
            <a:r>
              <a:rPr lang="en-US" sz="5400" dirty="0" smtClean="0"/>
              <a:t>curriculum</a:t>
            </a:r>
          </a:p>
          <a:p>
            <a:pPr marL="285750" lvl="0" indent="-285750">
              <a:buFont typeface="Wingdings" panose="05000000000000000000" pitchFamily="2" charset="2"/>
              <a:buChar char="q"/>
            </a:pPr>
            <a:endParaRPr lang="en-US" sz="3600" dirty="0"/>
          </a:p>
        </p:txBody>
      </p:sp>
    </p:spTree>
    <p:extLst>
      <p:ext uri="{BB962C8B-B14F-4D97-AF65-F5344CB8AC3E}">
        <p14:creationId xmlns:p14="http://schemas.microsoft.com/office/powerpoint/2010/main" val="395232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Discussion:</a:t>
            </a:r>
            <a:br>
              <a:rPr lang="en-US" dirty="0" smtClean="0">
                <a:solidFill>
                  <a:srgbClr val="C00000"/>
                </a:solidFill>
              </a:rPr>
            </a:br>
            <a:r>
              <a:rPr lang="en-US" sz="2800" dirty="0" smtClean="0">
                <a:solidFill>
                  <a:srgbClr val="002060"/>
                </a:solidFill>
              </a:rPr>
              <a:t>TOWS MATRIX (Strengths)</a:t>
            </a:r>
            <a:endParaRPr lang="en-US" sz="2800" dirty="0">
              <a:solidFill>
                <a:srgbClr val="002060"/>
              </a:solidFill>
            </a:endParaRPr>
          </a:p>
        </p:txBody>
      </p:sp>
      <p:sp>
        <p:nvSpPr>
          <p:cNvPr id="3" name="Rectangle 2"/>
          <p:cNvSpPr/>
          <p:nvPr/>
        </p:nvSpPr>
        <p:spPr>
          <a:xfrm>
            <a:off x="2316024" y="3972849"/>
            <a:ext cx="7498081" cy="461665"/>
          </a:xfrm>
          <a:prstGeom prst="rect">
            <a:avLst/>
          </a:prstGeom>
        </p:spPr>
        <p:txBody>
          <a:bodyPr wrap="square">
            <a:spAutoFit/>
          </a:bodyPr>
          <a:lstStyle/>
          <a:p>
            <a:pPr marL="342900" lvl="0" indent="-342900">
              <a:buFont typeface="Wingdings" panose="05000000000000000000" pitchFamily="2" charset="2"/>
              <a:buChar char="q"/>
            </a:pPr>
            <a:endParaRPr lang="en-US" sz="2400" dirty="0">
              <a:solidFill>
                <a:srgbClr val="7030A0"/>
              </a:solidFill>
            </a:endParaRPr>
          </a:p>
        </p:txBody>
      </p:sp>
      <p:sp>
        <p:nvSpPr>
          <p:cNvPr id="4" name="Rectangle 3"/>
          <p:cNvSpPr/>
          <p:nvPr/>
        </p:nvSpPr>
        <p:spPr>
          <a:xfrm>
            <a:off x="1546167" y="2441521"/>
            <a:ext cx="9559637" cy="5016758"/>
          </a:xfrm>
          <a:prstGeom prst="rect">
            <a:avLst/>
          </a:prstGeom>
        </p:spPr>
        <p:txBody>
          <a:bodyPr wrap="square">
            <a:spAutoFit/>
          </a:bodyPr>
          <a:lstStyle/>
          <a:p>
            <a:pPr marL="285750" lvl="0" indent="-285750">
              <a:buFont typeface="Wingdings" panose="05000000000000000000" pitchFamily="2" charset="2"/>
              <a:buChar char="q"/>
            </a:pPr>
            <a:r>
              <a:rPr lang="en-US" sz="3200" dirty="0"/>
              <a:t>Faith in Jesus/Christian values</a:t>
            </a:r>
          </a:p>
          <a:p>
            <a:pPr marL="285750" lvl="0" indent="-285750">
              <a:buFont typeface="Wingdings" panose="05000000000000000000" pitchFamily="2" charset="2"/>
              <a:buChar char="q"/>
            </a:pPr>
            <a:r>
              <a:rPr lang="en-US" sz="3200" dirty="0"/>
              <a:t>Prime real estate owned by the </a:t>
            </a:r>
            <a:r>
              <a:rPr lang="en-US" sz="3200" dirty="0" smtClean="0"/>
              <a:t>college</a:t>
            </a:r>
          </a:p>
          <a:p>
            <a:pPr marL="285750" lvl="0" indent="-285750">
              <a:buFont typeface="Wingdings" panose="05000000000000000000" pitchFamily="2" charset="2"/>
              <a:buChar char="q"/>
            </a:pPr>
            <a:r>
              <a:rPr lang="en-US" sz="3200" dirty="0"/>
              <a:t>Part of a world-renowned Christian organization with many other academic institutions with outstanding leaders and administrators</a:t>
            </a:r>
            <a:r>
              <a:rPr lang="en-US" sz="3200" dirty="0" smtClean="0"/>
              <a:t>.</a:t>
            </a:r>
          </a:p>
          <a:p>
            <a:pPr marL="285750" indent="-285750">
              <a:buFont typeface="Wingdings" panose="05000000000000000000" pitchFamily="2" charset="2"/>
              <a:buChar char="q"/>
            </a:pPr>
            <a:r>
              <a:rPr lang="en-US" sz="3200" dirty="0"/>
              <a:t>Large body of alumni that could be engaged to raise </a:t>
            </a:r>
            <a:r>
              <a:rPr lang="en-US" sz="3200" dirty="0" smtClean="0"/>
              <a:t>funds.</a:t>
            </a:r>
            <a:endParaRPr lang="en-US" sz="3200" dirty="0"/>
          </a:p>
          <a:p>
            <a:pPr marL="285750" lvl="0" indent="-285750">
              <a:buFont typeface="Wingdings" panose="05000000000000000000" pitchFamily="2" charset="2"/>
              <a:buChar char="q"/>
            </a:pPr>
            <a:endParaRPr lang="en-US" sz="3200" dirty="0"/>
          </a:p>
          <a:p>
            <a:pPr marL="285750" lvl="0" indent="-285750">
              <a:buFont typeface="Wingdings" panose="05000000000000000000" pitchFamily="2" charset="2"/>
              <a:buChar char="q"/>
            </a:pPr>
            <a:endParaRPr lang="en-US" sz="3200" dirty="0" smtClean="0"/>
          </a:p>
          <a:p>
            <a:pPr marL="285750" lvl="0" indent="-285750">
              <a:buFont typeface="Wingdings" panose="05000000000000000000" pitchFamily="2" charset="2"/>
              <a:buChar char="q"/>
            </a:pPr>
            <a:endParaRPr lang="en-US" sz="3200" dirty="0"/>
          </a:p>
        </p:txBody>
      </p:sp>
    </p:spTree>
    <p:extLst>
      <p:ext uri="{BB962C8B-B14F-4D97-AF65-F5344CB8AC3E}">
        <p14:creationId xmlns:p14="http://schemas.microsoft.com/office/powerpoint/2010/main" val="399244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Summary:</a:t>
            </a:r>
            <a:br>
              <a:rPr lang="en-US" dirty="0" smtClean="0">
                <a:solidFill>
                  <a:srgbClr val="C00000"/>
                </a:solidFill>
              </a:rPr>
            </a:br>
            <a:endParaRPr lang="en-US" sz="2800" dirty="0">
              <a:solidFill>
                <a:srgbClr val="002060"/>
              </a:solidFill>
            </a:endParaRPr>
          </a:p>
        </p:txBody>
      </p:sp>
      <p:sp>
        <p:nvSpPr>
          <p:cNvPr id="3" name="Rectangle 2"/>
          <p:cNvSpPr/>
          <p:nvPr/>
        </p:nvSpPr>
        <p:spPr>
          <a:xfrm>
            <a:off x="2316024" y="3972849"/>
            <a:ext cx="7498081" cy="461665"/>
          </a:xfrm>
          <a:prstGeom prst="rect">
            <a:avLst/>
          </a:prstGeom>
        </p:spPr>
        <p:txBody>
          <a:bodyPr wrap="square">
            <a:spAutoFit/>
          </a:bodyPr>
          <a:lstStyle/>
          <a:p>
            <a:pPr marL="342900" lvl="0" indent="-342900">
              <a:buFont typeface="Wingdings" panose="05000000000000000000" pitchFamily="2" charset="2"/>
              <a:buChar char="q"/>
            </a:pPr>
            <a:endParaRPr lang="en-US" sz="2400" dirty="0">
              <a:solidFill>
                <a:srgbClr val="7030A0"/>
              </a:solidFill>
            </a:endParaRPr>
          </a:p>
        </p:txBody>
      </p:sp>
      <p:sp>
        <p:nvSpPr>
          <p:cNvPr id="4" name="Rectangle 3"/>
          <p:cNvSpPr/>
          <p:nvPr/>
        </p:nvSpPr>
        <p:spPr>
          <a:xfrm>
            <a:off x="731521" y="2441521"/>
            <a:ext cx="10706792" cy="5139869"/>
          </a:xfrm>
          <a:prstGeom prst="rect">
            <a:avLst/>
          </a:prstGeom>
        </p:spPr>
        <p:txBody>
          <a:bodyPr wrap="square">
            <a:spAutoFit/>
          </a:bodyPr>
          <a:lstStyle/>
          <a:p>
            <a:r>
              <a:rPr lang="en-US" sz="3600" b="1" dirty="0">
                <a:solidFill>
                  <a:srgbClr val="002060"/>
                </a:solidFill>
              </a:rPr>
              <a:t>A summary of the pressing issues facing AUC are as follows</a:t>
            </a:r>
            <a:r>
              <a:rPr lang="en-US" sz="3600" b="1" dirty="0" smtClean="0">
                <a:solidFill>
                  <a:srgbClr val="002060"/>
                </a:solidFill>
              </a:rPr>
              <a:t>:</a:t>
            </a:r>
          </a:p>
          <a:p>
            <a:pPr marL="457200" lvl="0" indent="-457200">
              <a:buFont typeface="Wingdings" panose="05000000000000000000" pitchFamily="2" charset="2"/>
              <a:buChar char="q"/>
            </a:pPr>
            <a:r>
              <a:rPr lang="en-US" sz="3200" dirty="0" smtClean="0"/>
              <a:t>Dire </a:t>
            </a:r>
            <a:r>
              <a:rPr lang="en-US" sz="3200" dirty="0"/>
              <a:t>financial constraints</a:t>
            </a:r>
          </a:p>
          <a:p>
            <a:pPr marL="457200" lvl="0" indent="-457200">
              <a:buFont typeface="Wingdings" panose="05000000000000000000" pitchFamily="2" charset="2"/>
              <a:buChar char="q"/>
            </a:pPr>
            <a:r>
              <a:rPr lang="en-US" sz="3200" dirty="0"/>
              <a:t>Loss of accreditation</a:t>
            </a:r>
          </a:p>
          <a:p>
            <a:pPr marL="457200" lvl="0" indent="-457200">
              <a:buFont typeface="Wingdings" panose="05000000000000000000" pitchFamily="2" charset="2"/>
              <a:buChar char="q"/>
            </a:pPr>
            <a:r>
              <a:rPr lang="en-US" sz="3200" dirty="0"/>
              <a:t>Very low student enrollment</a:t>
            </a:r>
          </a:p>
          <a:p>
            <a:pPr marL="457200" lvl="0" indent="-457200">
              <a:buFont typeface="Wingdings" panose="05000000000000000000" pitchFamily="2" charset="2"/>
              <a:buChar char="q"/>
            </a:pPr>
            <a:r>
              <a:rPr lang="en-US" sz="3200" dirty="0" smtClean="0"/>
              <a:t>The Vote </a:t>
            </a:r>
            <a:r>
              <a:rPr lang="en-US" sz="3200" dirty="0"/>
              <a:t>to discontinue and phase out </a:t>
            </a:r>
            <a:r>
              <a:rPr lang="en-US" sz="3200" dirty="0" smtClean="0"/>
              <a:t>programs by </a:t>
            </a:r>
            <a:r>
              <a:rPr lang="en-US" sz="3200" dirty="0"/>
              <a:t>parent </a:t>
            </a:r>
            <a:r>
              <a:rPr lang="en-US" sz="3200" dirty="0" smtClean="0"/>
              <a:t>organizations.</a:t>
            </a:r>
            <a:endParaRPr lang="en-US" sz="3200" dirty="0"/>
          </a:p>
          <a:p>
            <a:pPr marL="285750" lvl="0" indent="-285750">
              <a:buFont typeface="Wingdings" panose="05000000000000000000" pitchFamily="2" charset="2"/>
              <a:buChar char="q"/>
            </a:pPr>
            <a:endParaRPr lang="en-US" sz="3200" dirty="0"/>
          </a:p>
          <a:p>
            <a:pPr marL="285750" lvl="0" indent="-285750">
              <a:buFont typeface="Wingdings" panose="05000000000000000000" pitchFamily="2" charset="2"/>
              <a:buChar char="q"/>
            </a:pPr>
            <a:endParaRPr lang="en-US" sz="3200" dirty="0" smtClean="0"/>
          </a:p>
          <a:p>
            <a:pPr marL="285750" lvl="0" indent="-285750">
              <a:buFont typeface="Wingdings" panose="05000000000000000000" pitchFamily="2" charset="2"/>
              <a:buChar char="q"/>
            </a:pPr>
            <a:endParaRPr lang="en-US" sz="3200" dirty="0"/>
          </a:p>
        </p:txBody>
      </p:sp>
    </p:spTree>
    <p:extLst>
      <p:ext uri="{BB962C8B-B14F-4D97-AF65-F5344CB8AC3E}">
        <p14:creationId xmlns:p14="http://schemas.microsoft.com/office/powerpoint/2010/main" val="38400731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74</TotalTime>
  <Words>623</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Garamond</vt:lpstr>
      <vt:lpstr>Wingdings</vt:lpstr>
      <vt:lpstr>Organic</vt:lpstr>
      <vt:lpstr>ATLANTIC UNION COLLEGE</vt:lpstr>
      <vt:lpstr>THE PROBLEM</vt:lpstr>
      <vt:lpstr>Challenges:</vt:lpstr>
      <vt:lpstr>Discussion: TOWS MATRIX (Threats)</vt:lpstr>
      <vt:lpstr>Discussion: TOWS MATRIX (Opportunities)</vt:lpstr>
      <vt:lpstr>Discussion: TOWS MATRIX (Opportunities, cont’d)</vt:lpstr>
      <vt:lpstr>Discussion: TOWS MATRIX (Weaknesses)</vt:lpstr>
      <vt:lpstr>Discussion: TOWS MATRIX (Strengths)</vt:lpstr>
      <vt:lpstr>Summary: </vt:lpstr>
      <vt:lpstr>Recommendations: </vt:lpstr>
      <vt:lpstr>Recommendations: </vt:lpstr>
      <vt:lpstr>Recommendations: </vt:lpstr>
      <vt:lpstr>Recommendations: </vt:lpstr>
      <vt:lpstr>Conclusion</vt:lpstr>
    </vt:vector>
  </TitlesOfParts>
  <Company>Westchester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ATLANTIC UNION COLLEGE</dc:title>
  <dc:creator>Howson,Doreen</dc:creator>
  <cp:lastModifiedBy>Howson,Doreen</cp:lastModifiedBy>
  <cp:revision>10</cp:revision>
  <dcterms:created xsi:type="dcterms:W3CDTF">2018-05-11T19:36:42Z</dcterms:created>
  <dcterms:modified xsi:type="dcterms:W3CDTF">2018-05-11T20:51:23Z</dcterms:modified>
</cp:coreProperties>
</file>